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73" r:id="rId4"/>
    <p:sldId id="281" r:id="rId5"/>
    <p:sldId id="282" r:id="rId6"/>
    <p:sldId id="283" r:id="rId7"/>
    <p:sldId id="284" r:id="rId8"/>
    <p:sldId id="291" r:id="rId9"/>
    <p:sldId id="285" r:id="rId10"/>
    <p:sldId id="286" r:id="rId11"/>
    <p:sldId id="292" r:id="rId12"/>
    <p:sldId id="323" r:id="rId13"/>
    <p:sldId id="287" r:id="rId14"/>
    <p:sldId id="288" r:id="rId15"/>
    <p:sldId id="289" r:id="rId16"/>
    <p:sldId id="290" r:id="rId17"/>
    <p:sldId id="293" r:id="rId18"/>
    <p:sldId id="295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61" r:id="rId28"/>
    <p:sldId id="262" r:id="rId29"/>
    <p:sldId id="274" r:id="rId30"/>
    <p:sldId id="279" r:id="rId31"/>
    <p:sldId id="275" r:id="rId32"/>
    <p:sldId id="280" r:id="rId33"/>
    <p:sldId id="266" r:id="rId34"/>
    <p:sldId id="267" r:id="rId35"/>
    <p:sldId id="276" r:id="rId36"/>
    <p:sldId id="265" r:id="rId37"/>
    <p:sldId id="277" r:id="rId38"/>
    <p:sldId id="268" r:id="rId39"/>
    <p:sldId id="269" r:id="rId40"/>
    <p:sldId id="270" r:id="rId41"/>
    <p:sldId id="271" r:id="rId42"/>
    <p:sldId id="272" r:id="rId43"/>
    <p:sldId id="322" r:id="rId4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131" autoAdjust="0"/>
    <p:restoredTop sz="94660"/>
  </p:normalViewPr>
  <p:slideViewPr>
    <p:cSldViewPr>
      <p:cViewPr varScale="1">
        <p:scale>
          <a:sx n="71" d="100"/>
          <a:sy n="71" d="100"/>
        </p:scale>
        <p:origin x="2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6" tIns="46588" rIns="93176" bIns="46588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6" tIns="46588" rIns="93176" bIns="46588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6" tIns="46588" rIns="93176" bIns="46588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6" tIns="46588" rIns="93176" bIns="46588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F6D2AEF1-B8CF-4E9D-823D-5B9E55B7F6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4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139E2A4-FDB2-4FEA-9896-E479200B9966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2B4046A-0BBD-4322-B166-6D4C2C2E8B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7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176F144-D066-41A9-BFD1-771FFA6390AD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2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69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68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half-meter GeoEye-1 satellite image of </a:t>
            </a:r>
            <a:r>
              <a:rPr lang="en-US" dirty="0" err="1" smtClean="0"/>
              <a:t>Inakadate</a:t>
            </a:r>
            <a:r>
              <a:rPr lang="en-US" dirty="0" smtClean="0"/>
              <a:t>, Aomori depicts the village's rice fields. </a:t>
            </a:r>
            <a:r>
              <a:rPr lang="en-US" dirty="0" err="1" smtClean="0"/>
              <a:t>Inakadate's</a:t>
            </a:r>
            <a:r>
              <a:rPr lang="en-US" dirty="0" smtClean="0"/>
              <a:t> economy depends heavily on agriculture, most notably its rice and horticulture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196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Tanbo</a:t>
            </a:r>
            <a:r>
              <a:rPr lang="en-US" dirty="0" smtClean="0"/>
              <a:t> art, a collaborative effort in which pictures are created by combining different types of rice, is seen here in this half-meter GeoEye-1 satellite image. The Japanese village of </a:t>
            </a:r>
            <a:r>
              <a:rPr lang="en-US" dirty="0" err="1" smtClean="0"/>
              <a:t>Inakadate</a:t>
            </a:r>
            <a:r>
              <a:rPr lang="en-US" dirty="0" smtClean="0"/>
              <a:t> first began creating </a:t>
            </a:r>
            <a:r>
              <a:rPr lang="en-US" dirty="0" err="1" smtClean="0"/>
              <a:t>tanbo</a:t>
            </a:r>
            <a:r>
              <a:rPr lang="en-US" dirty="0" smtClean="0"/>
              <a:t> art as the result of a 1993 revitalization effort.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6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984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1-meter satellite image depicts mining operations in Nevada, United States.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45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0.6m </a:t>
            </a:r>
            <a:r>
              <a:rPr lang="en-US" dirty="0" err="1" smtClean="0"/>
              <a:t>QuickBird</a:t>
            </a:r>
            <a:r>
              <a:rPr lang="en-US" dirty="0" smtClean="0"/>
              <a:t> satellite image depicts the famous </a:t>
            </a:r>
            <a:r>
              <a:rPr lang="en-US" dirty="0" err="1" smtClean="0"/>
              <a:t>Fritzler</a:t>
            </a:r>
            <a:r>
              <a:rPr lang="en-US" dirty="0" smtClean="0"/>
              <a:t> Corn "</a:t>
            </a:r>
            <a:r>
              <a:rPr lang="en-US" dirty="0" err="1" smtClean="0"/>
              <a:t>MAiZE</a:t>
            </a:r>
            <a:r>
              <a:rPr lang="en-US" dirty="0" smtClean="0"/>
              <a:t>" in LaSalle, Colorado.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283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0.6m satellite image, which was captured on November 6, 2004 by the </a:t>
            </a:r>
            <a:r>
              <a:rPr lang="en-US" dirty="0" err="1" smtClean="0"/>
              <a:t>QuickBird</a:t>
            </a:r>
            <a:r>
              <a:rPr lang="en-US" dirty="0" smtClean="0"/>
              <a:t> satellite sensor, depicts </a:t>
            </a:r>
            <a:r>
              <a:rPr lang="en-US" dirty="0" err="1" smtClean="0"/>
              <a:t>Yushu</a:t>
            </a:r>
            <a:r>
              <a:rPr lang="en-US" dirty="0" smtClean="0"/>
              <a:t>, China as it appeared prior to a devastating earthquake.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0605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0.6m satellite image, which was captured on April 15, 2010 by the </a:t>
            </a:r>
            <a:r>
              <a:rPr lang="en-US" dirty="0" err="1" smtClean="0"/>
              <a:t>QuickBird</a:t>
            </a:r>
            <a:r>
              <a:rPr lang="en-US" dirty="0" smtClean="0"/>
              <a:t> satellite sensor, depicts the city of </a:t>
            </a:r>
            <a:r>
              <a:rPr lang="en-US" dirty="0" err="1" smtClean="0"/>
              <a:t>Yushu</a:t>
            </a:r>
            <a:r>
              <a:rPr lang="en-US" dirty="0" smtClean="0"/>
              <a:t>, China as it appeared following a catastrophic earthquake.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622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WorldView-1's first images include half-meter snapshots from: Houston, Texas, USA acquired October 2, 2007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8035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This half-meter image of Dallas Love Field airport represents one of the first natural color snapshots ever collected by the WorldView-2 satellite.</a:t>
            </a:r>
            <a:endParaRPr lang="en-US" b="1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686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176F144-D066-41A9-BFD1-771FFA6390AD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52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345EAB5-25B0-4D2F-9D20-624E4DA1DA97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27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7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0D00BD4-C314-40CF-8780-C7AD541B6E4E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28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900">
                <a:latin typeface="Verdana" pitchFamily="34" charset="0"/>
              </a:rPr>
              <a:t>Which cells represent the accurately classified pixels?</a:t>
            </a:r>
          </a:p>
        </p:txBody>
      </p:sp>
    </p:spTree>
    <p:extLst>
      <p:ext uri="{BB962C8B-B14F-4D97-AF65-F5344CB8AC3E}">
        <p14:creationId xmlns:p14="http://schemas.microsoft.com/office/powerpoint/2010/main" val="16141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6378B57-115F-4DE1-8E7B-9B1B1A816540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30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58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81BEF15-A361-43FD-99A8-09100CD81551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32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The probability a reference pixel is being properly classified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measures the “omission error” (reference pixels improperly classified are being omitted from the proper class)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150/180 = 83.33%</a:t>
            </a:r>
          </a:p>
        </p:txBody>
      </p:sp>
    </p:spTree>
    <p:extLst>
      <p:ext uri="{BB962C8B-B14F-4D97-AF65-F5344CB8AC3E}">
        <p14:creationId xmlns:p14="http://schemas.microsoft.com/office/powerpoint/2010/main" val="2187167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520CCA8-8A85-48B4-96D6-01A4AF3BC961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33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467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DD102F2-0E71-47E9-860C-52B8DEB2777B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34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Based on how much of each image class was correctly classified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total number of correctly classified pixels divided by the total number of pixels in the matrix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(150+55+105+50)/500 = 360/500 = 72%</a:t>
            </a:r>
            <a:endParaRPr lang="en-US" altLang="en-US" sz="2300" dirty="0"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98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F02A582-0AA5-49D5-9323-7D59FF164424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36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The probability a pixel on the map represents the correct land cover category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dirty="0" smtClean="0"/>
              <a:t>measures the “commission error” (image pixels improperly classified are being committed to another reference class)</a:t>
            </a:r>
            <a:endParaRPr lang="en-GB" altLang="en-US" sz="900" dirty="0">
              <a:latin typeface="Verdana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GB" altLang="en-US" sz="9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150/200 = 75%</a:t>
            </a:r>
            <a:endParaRPr lang="en-US" altLang="en-US" sz="900" dirty="0">
              <a:latin typeface="Verdana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038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F8A300-E51C-4F22-A91F-E2A49757E1C9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38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89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03A910F-E6B1-4ECA-AE1D-6127F4D01EF7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39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>
                <a:latin typeface="Verdana" pitchFamily="34" charset="0"/>
              </a:rPr>
              <a:t>It’s the “standard” measure of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199678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1B3FA43-83C6-4905-9EFE-0A6195C78F2F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40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4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C3EA0E6-76F8-4C3A-8386-ED0862049442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4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14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CAB74BC-C1B3-480F-8294-1369F3421E1F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41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75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7C716F7-9528-4C66-A8D4-7A7CFD2E1F58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42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6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Work through equation</a:t>
            </a:r>
          </a:p>
        </p:txBody>
      </p:sp>
    </p:spTree>
    <p:extLst>
      <p:ext uri="{BB962C8B-B14F-4D97-AF65-F5344CB8AC3E}">
        <p14:creationId xmlns:p14="http://schemas.microsoft.com/office/powerpoint/2010/main" val="310316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C3EA0E6-76F8-4C3A-8386-ED0862049442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8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9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3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C4627AB-ADCB-4B22-B626-8F05F0B199A2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11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The latter two are the most widely used; why? (to make sure each class has some points)</a:t>
            </a:r>
          </a:p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With a “stratified random” sample, a minimum number of reference points in each class is usually specified (i.e., 30)</a:t>
            </a:r>
          </a:p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Give an example of each using a 3 class image (80% forest, 10% urban, 10% water) &amp; 30 reference points:</a:t>
            </a:r>
          </a:p>
          <a:p>
            <a:pPr lvl="2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en-US" altLang="en-US" sz="900" dirty="0">
                <a:latin typeface="Verdana" pitchFamily="34" charset="0"/>
              </a:rPr>
              <a:t>completely random: 30 forest, 0 urban, 1 water</a:t>
            </a:r>
          </a:p>
          <a:p>
            <a:pPr lvl="2">
              <a:spcBef>
                <a:spcPct val="0"/>
              </a:spcBef>
              <a:buFontTx/>
              <a:buAutoNum type="arabicPeriod"/>
            </a:pPr>
            <a:r>
              <a:rPr lang="en-US" altLang="en-US" sz="900" dirty="0">
                <a:latin typeface="Verdana" pitchFamily="34" charset="0"/>
              </a:rPr>
              <a:t>stratified random: 24 forest, 3 urban, 3 water</a:t>
            </a:r>
          </a:p>
          <a:p>
            <a:pPr lvl="2">
              <a:spcBef>
                <a:spcPct val="0"/>
              </a:spcBef>
              <a:buFontTx/>
              <a:buAutoNum type="arabicPeriod"/>
            </a:pPr>
            <a:r>
              <a:rPr lang="en-US" altLang="en-US" sz="900" dirty="0">
                <a:latin typeface="Verdana" pitchFamily="34" charset="0"/>
              </a:rPr>
              <a:t>equalized random: 10 forest, 10 urban, 10 water</a:t>
            </a:r>
          </a:p>
        </p:txBody>
      </p:sp>
    </p:spTree>
    <p:extLst>
      <p:ext uri="{BB962C8B-B14F-4D97-AF65-F5344CB8AC3E}">
        <p14:creationId xmlns:p14="http://schemas.microsoft.com/office/powerpoint/2010/main" val="45767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5007" indent="-275003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01629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41633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81637" indent="-220002" defTabSz="417357"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4752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3411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79297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45184" indent="-220002" defTabSz="417357" fontAlgn="base">
              <a:spcBef>
                <a:spcPct val="0"/>
              </a:spcBef>
              <a:spcAft>
                <a:spcPct val="0"/>
              </a:spcAft>
              <a:tabLst>
                <a:tab pos="661624" algn="l"/>
                <a:tab pos="1323248" algn="l"/>
                <a:tab pos="1984872" algn="l"/>
                <a:tab pos="2646496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C4627AB-ADCB-4B22-B626-8F05F0B199A2}" type="slidenum">
              <a:rPr lang="en-GB" altLang="en-US">
                <a:solidFill>
                  <a:srgbClr val="000000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rPr>
              <a:pPr/>
              <a:t>12</a:t>
            </a:fld>
            <a:endParaRPr lang="en-GB" altLang="en-US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704850"/>
            <a:ext cx="4649788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Text Box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427089"/>
            <a:ext cx="5609943" cy="41010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615" tIns="41808" rIns="83615" bIns="41808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The latter two are the most widely used; why? (to make sure each class has some points)</a:t>
            </a:r>
          </a:p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With a “stratified random” sample, a minimum number of reference points in each class is usually specified (i.e., 30)</a:t>
            </a:r>
          </a:p>
          <a:p>
            <a:pPr marL="220002" indent="-220002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900" dirty="0">
                <a:latin typeface="Verdana" pitchFamily="34" charset="0"/>
              </a:rPr>
              <a:t>Give an example of each using a 3 class image (80% forest, 10% urban, 10% water) &amp; 30 reference points:</a:t>
            </a:r>
          </a:p>
          <a:p>
            <a:pPr lvl="2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en-US" altLang="en-US" sz="900" dirty="0">
                <a:latin typeface="Verdana" pitchFamily="34" charset="0"/>
              </a:rPr>
              <a:t>completely random: 30 forest, 0 urban, 1 water</a:t>
            </a:r>
          </a:p>
          <a:p>
            <a:pPr lvl="2">
              <a:spcBef>
                <a:spcPct val="0"/>
              </a:spcBef>
              <a:buFontTx/>
              <a:buAutoNum type="arabicPeriod"/>
            </a:pPr>
            <a:r>
              <a:rPr lang="en-US" altLang="en-US" sz="900" dirty="0">
                <a:latin typeface="Verdana" pitchFamily="34" charset="0"/>
              </a:rPr>
              <a:t>stratified random: 24 forest, 3 urban, 3 water</a:t>
            </a:r>
          </a:p>
          <a:p>
            <a:pPr lvl="2">
              <a:spcBef>
                <a:spcPct val="0"/>
              </a:spcBef>
              <a:buFontTx/>
              <a:buAutoNum type="arabicPeriod"/>
            </a:pPr>
            <a:r>
              <a:rPr lang="en-US" altLang="en-US" sz="900" dirty="0">
                <a:latin typeface="Verdana" pitchFamily="34" charset="0"/>
              </a:rPr>
              <a:t>equalized random: 10 forest, 10 urban, 10 water</a:t>
            </a:r>
          </a:p>
        </p:txBody>
      </p:sp>
    </p:spTree>
    <p:extLst>
      <p:ext uri="{BB962C8B-B14F-4D97-AF65-F5344CB8AC3E}">
        <p14:creationId xmlns:p14="http://schemas.microsoft.com/office/powerpoint/2010/main" val="402335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138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combine surveying with GPS - angles, distances, line-of-sight, measured points</a:t>
            </a:r>
          </a:p>
        </p:txBody>
      </p:sp>
    </p:spTree>
    <p:extLst>
      <p:ext uri="{BB962C8B-B14F-4D97-AF65-F5344CB8AC3E}">
        <p14:creationId xmlns:p14="http://schemas.microsoft.com/office/powerpoint/2010/main" val="389925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32325" cy="3473450"/>
          </a:xfrm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831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16764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 descr="banner copy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5" r="6250"/>
          <a:stretch/>
        </p:blipFill>
        <p:spPr bwMode="auto">
          <a:xfrm>
            <a:off x="0" y="0"/>
            <a:ext cx="9143999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56000"/>
            <a:ext cx="8534400" cy="617538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2133600"/>
            <a:ext cx="85344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1" y="6167216"/>
            <a:ext cx="2168769" cy="61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234182"/>
            <a:ext cx="1676400" cy="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705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9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177800"/>
            <a:ext cx="2095500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77800"/>
            <a:ext cx="6134100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5124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7800"/>
            <a:ext cx="8382000" cy="663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7104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7800"/>
            <a:ext cx="8382000" cy="663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9844511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382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70761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67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410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89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725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075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5204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77800"/>
            <a:ext cx="8382000" cy="6635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46576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4384675" y="6423025"/>
            <a:ext cx="339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fld id="{7AC4376F-A951-4FE0-BBB4-A3EE2F64489B}" type="slidenum">
              <a:rPr lang="en-US" sz="1000">
                <a:solidFill>
                  <a:schemeClr val="tx2"/>
                </a:solidFill>
              </a:rPr>
              <a:pPr eaLnBrk="0" hangingPunct="0"/>
              <a:t>‹#›</a:t>
            </a:fld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457200" y="990600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22"/>
          <p:cNvSpPr>
            <a:spLocks noChangeShapeType="1"/>
          </p:cNvSpPr>
          <p:nvPr userDrawn="1"/>
        </p:nvSpPr>
        <p:spPr bwMode="auto">
          <a:xfrm>
            <a:off x="457200" y="6019800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1" y="6167216"/>
            <a:ext cx="2168769" cy="61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234182"/>
            <a:ext cx="1676400" cy="5107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</p:sldLayoutIdLst>
  <p:transition/>
  <p:hf sldNum="0" hdr="0" ftr="0" dt="0"/>
  <p:txStyles>
    <p:titleStyle>
      <a:lvl1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7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284163" indent="-284163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u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u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5000"/>
        </a:lnSpc>
        <a:spcBef>
          <a:spcPct val="30000"/>
        </a:spcBef>
        <a:spcAft>
          <a:spcPct val="0"/>
        </a:spcAft>
        <a:buClr>
          <a:schemeClr val="tx1"/>
        </a:buClr>
        <a:buSzPct val="85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905000"/>
            <a:ext cx="7010400" cy="1143000"/>
          </a:xfrm>
        </p:spPr>
        <p:txBody>
          <a:bodyPr/>
          <a:lstStyle/>
          <a:p>
            <a:pPr algn="ctr"/>
            <a:r>
              <a:rPr lang="en-US" sz="4400" dirty="0" smtClean="0"/>
              <a:t>Accuracy Assessment</a:t>
            </a:r>
            <a:endParaRPr lang="en-US" sz="4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11" y="3752849"/>
            <a:ext cx="2376184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Field Surv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09975"/>
            <a:ext cx="1349844" cy="20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satimagingcorp.com/galleryimages/quickbird-china-yushu-pr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2" b="31969"/>
          <a:stretch/>
        </p:blipFill>
        <p:spPr bwMode="auto">
          <a:xfrm>
            <a:off x="3962400" y="3544439"/>
            <a:ext cx="4962970" cy="21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3509"/>
            <a:ext cx="5935134" cy="6479691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77810"/>
            <a:ext cx="3192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Sample </a:t>
            </a:r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Methods</a:t>
            </a:r>
            <a:endParaRPr lang="en-US" sz="40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8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311823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Commonly Used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ethods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of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Generating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eference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oints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i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</a:t>
            </a:r>
            <a:r>
              <a:rPr lang="en-US" altLang="en-US" sz="2200" b="1" i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andom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: no rules are used; created using a completely random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process</a:t>
            </a: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i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</a:t>
            </a:r>
            <a:r>
              <a:rPr lang="en-US" altLang="en-US" sz="2200" b="1" i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tratified </a:t>
            </a:r>
            <a:r>
              <a:rPr lang="en-US" altLang="en-US" sz="2200" b="1" i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random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: points are generated proportionate to the distribution of classes in the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image</a:t>
            </a: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i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</a:t>
            </a:r>
            <a:r>
              <a:rPr lang="en-US" altLang="en-US" sz="2200" b="1" i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qualized </a:t>
            </a:r>
            <a:r>
              <a:rPr lang="en-US" altLang="en-US" sz="2200" b="1" i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random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: each class has an equal number of random points</a:t>
            </a:r>
          </a:p>
          <a:p>
            <a:pPr>
              <a:lnSpc>
                <a:spcPct val="150000"/>
              </a:lnSpc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016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311823" y="465137"/>
            <a:ext cx="8518525" cy="509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Commonly Used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ethods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of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Generating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eference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oints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The latter two are the most widely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used to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make sure each class has some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points</a:t>
            </a:r>
            <a:endParaRPr lang="en-US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With a “stratified random” sample, a minimum number of reference points in each class is usually specified (i.e., 30)</a:t>
            </a:r>
          </a:p>
          <a:p>
            <a:pPr marL="342900" indent="-342900">
              <a:lnSpc>
                <a:spcPct val="150000"/>
              </a:lnSpc>
              <a:buSzPct val="75000"/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For example,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 3 class image (80% forest, 10% urban, 10% water) &amp; 30 reference points:</a:t>
            </a:r>
          </a:p>
          <a:p>
            <a:pPr marL="342900" lvl="2" indent="3175">
              <a:lnSpc>
                <a:spcPct val="150000"/>
              </a:lnSpc>
              <a:buSzPct val="75000"/>
              <a:buFont typeface="Wingdings" pitchFamily="2" charset="2"/>
              <a:buChar char="q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completely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random: 30 forest, 0 urban, 1 water</a:t>
            </a:r>
          </a:p>
          <a:p>
            <a:pPr marL="342900" lvl="2" indent="3175">
              <a:lnSpc>
                <a:spcPct val="150000"/>
              </a:lnSpc>
              <a:buSzPct val="75000"/>
              <a:buFont typeface="Wingdings" pitchFamily="2" charset="2"/>
              <a:buChar char="q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stratified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random: 24 forest, 3 urban, 3 water</a:t>
            </a:r>
          </a:p>
          <a:p>
            <a:pPr marL="342900" lvl="2" indent="3175">
              <a:lnSpc>
                <a:spcPct val="150000"/>
              </a:lnSpc>
              <a:buSzPct val="75000"/>
              <a:buFont typeface="Wingdings" pitchFamily="2" charset="2"/>
              <a:buChar char="q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equalized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random: 10 forest, 10 urban, 10 water</a:t>
            </a:r>
          </a:p>
        </p:txBody>
      </p:sp>
    </p:spTree>
    <p:extLst>
      <p:ext uri="{BB962C8B-B14F-4D97-AF65-F5344CB8AC3E}">
        <p14:creationId xmlns:p14="http://schemas.microsoft.com/office/powerpoint/2010/main" val="3950425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9" y="1219200"/>
            <a:ext cx="9144000" cy="41148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2200" kern="1200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Surveying</a:t>
            </a:r>
          </a:p>
          <a:p>
            <a:pPr marL="461963" lvl="1" indent="-293688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q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b="1" kern="1200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Uses </a:t>
            </a:r>
            <a:r>
              <a:rPr lang="en-US" altLang="en-US" b="1" kern="1200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expensive field equipment and crews</a:t>
            </a:r>
          </a:p>
          <a:p>
            <a:pPr marL="461963" lvl="1" indent="-293688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q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b="1" kern="1200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Most accurate method for large scale, small areas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2200" kern="1200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GPS</a:t>
            </a:r>
          </a:p>
          <a:p>
            <a:pPr marL="461963" lvl="1" indent="-293688">
              <a:lnSpc>
                <a:spcPct val="150000"/>
              </a:lnSpc>
              <a:spcBef>
                <a:spcPct val="0"/>
              </a:spcBef>
              <a:buSzPct val="75000"/>
              <a:buFont typeface="Wingdings" pitchFamily="2" charset="2"/>
              <a:buChar char="q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b="1" kern="1200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Collection of satellites used to fix locations on Earth’s </a:t>
            </a:r>
            <a:r>
              <a:rPr lang="en-US" altLang="en-US" b="1" kern="1200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surface</a:t>
            </a:r>
            <a:endParaRPr lang="en-US" altLang="en-US" b="1" kern="1200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2200" kern="1200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Field Spectrometer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altLang="en-US" sz="2200" kern="1200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High resolution imagery</a:t>
            </a:r>
            <a:endParaRPr lang="en-US" altLang="en-US" sz="2200" kern="1200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"/>
            <a:ext cx="2949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Primary data capture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712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82000" cy="663575"/>
          </a:xfrm>
        </p:spPr>
        <p:txBody>
          <a:bodyPr/>
          <a:lstStyle/>
          <a:p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Total Station</a:t>
            </a:r>
          </a:p>
        </p:txBody>
      </p:sp>
      <p:pic>
        <p:nvPicPr>
          <p:cNvPr id="315397" name="Picture 5" descr="Field Surv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56" y="1089026"/>
            <a:ext cx="3115143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398" name="Picture 6" descr="Total S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3122613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8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9462" y="304800"/>
            <a:ext cx="7772400" cy="757238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latin typeface="Lucida Sans" pitchFamily="34" charset="0"/>
                <a:cs typeface="Lucida Sans" pitchFamily="34" charset="0"/>
              </a:rPr>
              <a:t>GPS “Handhelds”</a:t>
            </a:r>
          </a:p>
        </p:txBody>
      </p:sp>
      <p:graphicFrame>
        <p:nvGraphicFramePr>
          <p:cNvPr id="316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988673"/>
              </p:ext>
            </p:extLst>
          </p:nvPr>
        </p:nvGraphicFramePr>
        <p:xfrm>
          <a:off x="841375" y="1841500"/>
          <a:ext cx="9525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Photo Editor Photo" r:id="rId4" imgW="952633" imgH="1400000" progId="MSPhotoEd.3">
                  <p:embed/>
                </p:oleObj>
              </mc:Choice>
              <mc:Fallback>
                <p:oleObj name="Photo Editor Photo" r:id="rId4" imgW="952633" imgH="14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1841500"/>
                        <a:ext cx="95250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6422" name="Picture 6" descr="iph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2409825"/>
            <a:ext cx="220345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23" name="Picture 7" descr="b0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1157288"/>
            <a:ext cx="1735138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24" name="Picture 8" descr="b00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5176838"/>
            <a:ext cx="1568450" cy="1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25" name="Picture 9" descr="b00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803525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26" name="Picture 10" descr="b0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002088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428" name="Rectangle 12"/>
          <p:cNvSpPr>
            <a:spLocks noChangeArrowheads="1"/>
          </p:cNvSpPr>
          <p:nvPr/>
        </p:nvSpPr>
        <p:spPr bwMode="auto">
          <a:xfrm>
            <a:off x="2101850" y="1733550"/>
            <a:ext cx="361028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geographic coordinates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16429" name="Rectangle 13"/>
          <p:cNvSpPr>
            <a:spLocks noChangeArrowheads="1"/>
          </p:cNvSpPr>
          <p:nvPr/>
        </p:nvSpPr>
        <p:spPr bwMode="auto">
          <a:xfrm>
            <a:off x="7732713" y="1646238"/>
            <a:ext cx="74411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text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16430" name="Rectangle 14"/>
          <p:cNvSpPr>
            <a:spLocks noChangeArrowheads="1"/>
          </p:cNvSpPr>
          <p:nvPr/>
        </p:nvSpPr>
        <p:spPr bwMode="auto">
          <a:xfrm>
            <a:off x="568325" y="3482975"/>
            <a:ext cx="119135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photos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16431" name="Rectangle 15"/>
          <p:cNvSpPr>
            <a:spLocks noChangeArrowheads="1"/>
          </p:cNvSpPr>
          <p:nvPr/>
        </p:nvSpPr>
        <p:spPr bwMode="auto">
          <a:xfrm>
            <a:off x="7705725" y="4833938"/>
            <a:ext cx="99418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audio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16432" name="Rectangle 16"/>
          <p:cNvSpPr>
            <a:spLocks noChangeArrowheads="1"/>
          </p:cNvSpPr>
          <p:nvPr/>
        </p:nvSpPr>
        <p:spPr bwMode="auto">
          <a:xfrm>
            <a:off x="5618163" y="4557713"/>
            <a:ext cx="9749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video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16433" name="Rectangle 17"/>
          <p:cNvSpPr>
            <a:spLocks noChangeArrowheads="1"/>
          </p:cNvSpPr>
          <p:nvPr/>
        </p:nvSpPr>
        <p:spPr bwMode="auto">
          <a:xfrm>
            <a:off x="3438525" y="6303963"/>
            <a:ext cx="23391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11B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200" b="1">
                <a:solidFill>
                  <a:schemeClr val="tx1"/>
                </a:solidFill>
                <a:latin typeface="Lucida Sans" pitchFamily="34" charset="0"/>
                <a:cs typeface="Lucida Sans" pitchFamily="34" charset="0"/>
              </a:rPr>
              <a:t>Bluetooth, WiFi</a:t>
            </a:r>
            <a:endParaRPr lang="en-US" altLang="en-US" sz="2200" b="1">
              <a:solidFill>
                <a:schemeClr val="tx1"/>
              </a:solidFill>
              <a:latin typeface="Lucida Sans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1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1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1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6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8" grpId="0"/>
      <p:bldP spid="316429" grpId="0"/>
      <p:bldP spid="316430" grpId="0"/>
      <p:bldP spid="316431" grpId="0"/>
      <p:bldP spid="316432" grpId="0"/>
      <p:bldP spid="3164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In situ measur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1"/>
            <a:ext cx="73787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89462" y="304800"/>
            <a:ext cx="7772400" cy="757238"/>
          </a:xfrm>
        </p:spPr>
        <p:txBody>
          <a:bodyPr>
            <a:normAutofit/>
          </a:bodyPr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Field Spectrometer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28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dirty="0" smtClean="0">
                <a:latin typeface="Lucida Sans" pitchFamily="34" charset="0"/>
                <a:cs typeface="Lucida Sans" pitchFamily="34" charset="0"/>
              </a:rPr>
              <a:t>magery</a:t>
            </a:r>
            <a:endParaRPr lang="en-US" altLang="en-US" sz="3200" dirty="0">
              <a:latin typeface="Lucida Sans" pitchFamily="34" charset="0"/>
              <a:cs typeface="Lucida Sans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23195"/>
              </p:ext>
            </p:extLst>
          </p:nvPr>
        </p:nvGraphicFramePr>
        <p:xfrm>
          <a:off x="533400" y="1676400"/>
          <a:ext cx="8305801" cy="2743202"/>
        </p:xfrm>
        <a:graphic>
          <a:graphicData uri="http://schemas.openxmlformats.org/drawingml/2006/table">
            <a:tbl>
              <a:tblPr/>
              <a:tblGrid>
                <a:gridCol w="1325745"/>
                <a:gridCol w="1456529"/>
                <a:gridCol w="1407232"/>
                <a:gridCol w="4116295"/>
              </a:tblGrid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Sensor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Multispectral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Bands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QuickBird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65 cm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2.62 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blue, green, red, NIR, 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WorldView-1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 cm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WorldView-2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46 cm 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1.85 m 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coastal, blue, green, yellow, red, red edge, NIR, NIR2, 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IKONOS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82 cm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3.2 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blue, green, red, NIR, 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OrbView-3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 m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 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blue, green, red, NIR, 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GeoEye-1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41 cm 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1.65 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blue, green, red, NIR, panchromatic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7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- </a:t>
            </a:r>
            <a:r>
              <a:rPr lang="en-US" altLang="en-US" sz="3200" b="0" dirty="0" err="1" smtClean="0">
                <a:latin typeface="Lucida Sans" pitchFamily="34" charset="0"/>
                <a:cs typeface="Lucida Sans" pitchFamily="34" charset="0"/>
              </a:rPr>
              <a:t>GeoEye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4274" name="Picture 2" descr="http://www.satimagingcorp.com/galleryimages/geoeye-1-inakadate-jap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066800"/>
            <a:ext cx="5714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- </a:t>
            </a:r>
            <a:r>
              <a:rPr lang="en-US" altLang="en-US" sz="3200" b="0" dirty="0" err="1" smtClean="0">
                <a:latin typeface="Lucida Sans" pitchFamily="34" charset="0"/>
                <a:cs typeface="Lucida Sans" pitchFamily="34" charset="0"/>
              </a:rPr>
              <a:t>GeoEye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10242" name="Picture 2" descr="http://www.satimagingcorp.com/galleryimages/geoeye-1-japanese-rice-field-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7467600" cy="48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28613" y="465138"/>
            <a:ext cx="8518525" cy="38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ssessment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Because it is not practical to test every pixel in the classification image, a representative sample of reference points in the image with known class values is used</a:t>
            </a:r>
          </a:p>
        </p:txBody>
      </p:sp>
    </p:spTree>
    <p:extLst>
      <p:ext uri="{BB962C8B-B14F-4D97-AF65-F5344CB8AC3E}">
        <p14:creationId xmlns:p14="http://schemas.microsoft.com/office/powerpoint/2010/main" val="2411419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- IKONOS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5298" name="Picture 2" descr="http://www.satimagingcorp.com/galleryimages/ikonos-tadco-farms-saudi-arab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38317"/>
            <a:ext cx="5171672" cy="48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0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– IKONOS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6322" name="Picture 2" descr="http://www.satimagingcorp.com/galleryimages/ikonos-nevada-mi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40434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– </a:t>
            </a:r>
            <a:r>
              <a:rPr lang="en-US" altLang="en-US" sz="3200" b="0" dirty="0" err="1" smtClean="0">
                <a:latin typeface="Lucida Sans" pitchFamily="34" charset="0"/>
                <a:cs typeface="Lucida Sans" pitchFamily="34" charset="0"/>
              </a:rPr>
              <a:t>QuickBird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7346" name="Picture 2" descr="http://www.satimagingcorp.com/galleryimages/quickbird-fritzler-corn-maz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486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R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esolution Imagery – </a:t>
            </a:r>
            <a:r>
              <a:rPr lang="en-US" altLang="en-US" sz="3200" b="0" dirty="0" err="1" smtClean="0">
                <a:latin typeface="Lucida Sans" pitchFamily="34" charset="0"/>
                <a:cs typeface="Lucida Sans" pitchFamily="34" charset="0"/>
              </a:rPr>
              <a:t>QuickBird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8370" name="Picture 2" descr="http://www.satimagingcorp.com/galleryimages/quickbird-china-yushu-p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37075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0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– </a:t>
            </a:r>
            <a:r>
              <a:rPr lang="en-US" altLang="en-US" sz="3200" b="0" dirty="0" err="1" smtClean="0">
                <a:latin typeface="Lucida Sans" pitchFamily="34" charset="0"/>
                <a:cs typeface="Lucida Sans" pitchFamily="34" charset="0"/>
              </a:rPr>
              <a:t>QuickBird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59394" name="Picture 2" descr="http://www.satimagingcorp.com/galleryimages/quickbird-china-yushu-po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75274"/>
            <a:ext cx="537075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</a:t>
            </a:r>
            <a:r>
              <a:rPr lang="en-US" altLang="en-US" sz="3200" b="0" dirty="0">
                <a:latin typeface="Lucida Sans" pitchFamily="34" charset="0"/>
                <a:cs typeface="Lucida Sans" pitchFamily="34" charset="0"/>
              </a:rPr>
              <a:t>I</a:t>
            </a:r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magery – WorldView1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60418" name="Picture 2" descr="http://www.satimagingcorp.com/galleryimages/worldview-1-satellite-image-houston-texa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56259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82000" cy="663575"/>
          </a:xfrm>
        </p:spPr>
        <p:txBody>
          <a:bodyPr/>
          <a:lstStyle/>
          <a:p>
            <a:r>
              <a:rPr lang="en-US" altLang="en-US" sz="3200" b="0" dirty="0" smtClean="0">
                <a:latin typeface="Lucida Sans" pitchFamily="34" charset="0"/>
                <a:cs typeface="Lucida Sans" pitchFamily="34" charset="0"/>
              </a:rPr>
              <a:t>High Resolution Imagery – WorldView2</a:t>
            </a:r>
            <a:endParaRPr lang="en-US" altLang="en-US" sz="3200" b="0" dirty="0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61442" name="Picture 2" descr="http://www.satimagingcorp.com/galleryimages/worldview-2-dallas-airpo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52" y="1196788"/>
            <a:ext cx="5837080" cy="473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6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328612" y="465138"/>
            <a:ext cx="8518525" cy="38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rror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atrix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 tabular result of the comparison of the pixels in a classified image to known reference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information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ows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and columns of the matrix contain pixel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counts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Permits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the calculation of the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overall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accuracy of the classification, as well as the accuracy of each class</a:t>
            </a:r>
          </a:p>
        </p:txBody>
      </p:sp>
    </p:spTree>
    <p:extLst>
      <p:ext uri="{BB962C8B-B14F-4D97-AF65-F5344CB8AC3E}">
        <p14:creationId xmlns:p14="http://schemas.microsoft.com/office/powerpoint/2010/main" val="2673954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302418" y="37465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rror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atrix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xample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200" dirty="0">
              <a:latin typeface="Lucida Sans" pitchFamily="34" charset="0"/>
              <a:ea typeface="Lucida Sans Unicode" pitchFamily="34" charset="0"/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6119813" y="1940719"/>
            <a:ext cx="167575" cy="39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endParaRPr lang="en-US" altLang="en-US" sz="2000">
              <a:latin typeface="Arial" charset="0"/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383632"/>
            <a:ext cx="7629525" cy="145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2073275" y="2107407"/>
            <a:ext cx="4976813" cy="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classified image</a:t>
            </a:r>
          </a:p>
        </p:txBody>
      </p:sp>
      <p:sp>
        <p:nvSpPr>
          <p:cNvPr id="6152" name="Text Box 7"/>
          <p:cNvSpPr txBox="1">
            <a:spLocks noChangeArrowheads="1"/>
          </p:cNvSpPr>
          <p:nvPr/>
        </p:nvSpPr>
        <p:spPr bwMode="auto">
          <a:xfrm rot="-5400000">
            <a:off x="-158750" y="3023813"/>
            <a:ext cx="2135188" cy="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reference data</a:t>
            </a:r>
          </a:p>
        </p:txBody>
      </p:sp>
    </p:spTree>
    <p:extLst>
      <p:ext uri="{BB962C8B-B14F-4D97-AF65-F5344CB8AC3E}">
        <p14:creationId xmlns:p14="http://schemas.microsoft.com/office/powerpoint/2010/main" val="607536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352904"/>
            <a:ext cx="601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Evaluation of Error Matrices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485" y="1295400"/>
            <a:ext cx="7315200" cy="465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Ground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reference test information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is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compared pixel by pixel (or polygon by polygon when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the remote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sensor data are visually interpreted) with the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information in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the remote sensing–derived classification map. </a:t>
            </a: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Agreement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and disagreement are summarized in the cells of the error matrix. </a:t>
            </a: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Information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in the error matrix may be evaluated using simple descriptive statistics or multivariate analytical statistical techniques.</a:t>
            </a:r>
          </a:p>
        </p:txBody>
      </p:sp>
    </p:spTree>
    <p:extLst>
      <p:ext uri="{BB962C8B-B14F-4D97-AF65-F5344CB8AC3E}">
        <p14:creationId xmlns:p14="http://schemas.microsoft.com/office/powerpoint/2010/main" val="2895644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28613" y="465138"/>
            <a:ext cx="8518525" cy="38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Sources of Errors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37692"/>
            <a:ext cx="6057900" cy="5593295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52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328612" y="465138"/>
            <a:ext cx="8518525" cy="38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ypes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of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Accuracy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Overall accuracy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P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roducer’s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accuracy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User’s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accuracy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K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appa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</a:p>
        </p:txBody>
      </p:sp>
    </p:spTree>
    <p:extLst>
      <p:ext uri="{BB962C8B-B14F-4D97-AF65-F5344CB8AC3E}">
        <p14:creationId xmlns:p14="http://schemas.microsoft.com/office/powerpoint/2010/main" val="3086720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081" y="390041"/>
            <a:ext cx="604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Descriptive Statistics</a:t>
            </a:r>
            <a:endParaRPr lang="en-US" sz="44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219200"/>
            <a:ext cx="7620000" cy="421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b="1" dirty="0">
                <a:latin typeface="Lucida Sans" pitchFamily="34" charset="0"/>
                <a:cs typeface="Lucida Sans" pitchFamily="34" charset="0"/>
              </a:rPr>
              <a:t>The </a:t>
            </a:r>
            <a:r>
              <a:rPr lang="en-US" b="1" i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overall accuracy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of the classification map is determined by dividing the total correct pixels (sum of the major diagonal) by the total number of pixels in the error matrix (</a:t>
            </a:r>
            <a:r>
              <a:rPr lang="en-US" b="1" i="1" dirty="0">
                <a:latin typeface="Lucida Sans" pitchFamily="34" charset="0"/>
                <a:cs typeface="Lucida Sans" pitchFamily="34" charset="0"/>
              </a:rPr>
              <a:t>N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). 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The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total number of correct pixels in a category is divided by the total number of pixels of that category as derived from the reference data (i.e., the column total). </a:t>
            </a:r>
            <a:endParaRPr lang="en-US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This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statistic indicates the probability of a reference pixel being correctly classified and is a measure of </a:t>
            </a:r>
            <a:r>
              <a:rPr lang="en-US" b="1" i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omission error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. This statistic is the </a:t>
            </a:r>
            <a:r>
              <a:rPr lang="en-US" b="1" i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producer’s accuracy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because the producer (the analyst) of the classification is interested in how well a certain area can be classified. </a:t>
            </a:r>
          </a:p>
        </p:txBody>
      </p:sp>
    </p:spTree>
    <p:extLst>
      <p:ext uri="{BB962C8B-B14F-4D97-AF65-F5344CB8AC3E}">
        <p14:creationId xmlns:p14="http://schemas.microsoft.com/office/powerpoint/2010/main" val="2406698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292450" y="38100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roducer’s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200" dirty="0">
              <a:latin typeface="Lucida Sans" pitchFamily="34" charset="0"/>
              <a:ea typeface="Lucida Sans Unicode" pitchFamily="34" charset="0"/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2073275" y="1844675"/>
            <a:ext cx="497681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classified image</a:t>
            </a: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 rot="-5400000">
            <a:off x="-143668" y="2755106"/>
            <a:ext cx="213518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reference data</a:t>
            </a: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120900"/>
            <a:ext cx="7653337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6381" y="3974559"/>
            <a:ext cx="861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</a:t>
            </a:r>
            <a:r>
              <a:rPr lang="en-GB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The </a:t>
            </a:r>
            <a:r>
              <a:rPr lang="en-GB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probability a reference pixel is being properly classified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measures </a:t>
            </a:r>
            <a:r>
              <a:rPr lang="en-GB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the “omission error” (reference pixels improperly classified are being omitted from the proper class)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150/180 </a:t>
            </a:r>
            <a:r>
              <a:rPr lang="en-US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= 83.33%</a:t>
            </a:r>
          </a:p>
        </p:txBody>
      </p:sp>
    </p:spTree>
    <p:extLst>
      <p:ext uri="{BB962C8B-B14F-4D97-AF65-F5344CB8AC3E}">
        <p14:creationId xmlns:p14="http://schemas.microsoft.com/office/powerpoint/2010/main" val="4064670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311823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verall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The total number of correctly classified samples divided by the total number of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samples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measures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the accuracy of the entire image without reference to the individual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categories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sensitive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to differences in sample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size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biased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towards classes with larger samples</a:t>
            </a:r>
          </a:p>
        </p:txBody>
      </p:sp>
    </p:spTree>
    <p:extLst>
      <p:ext uri="{BB962C8B-B14F-4D97-AF65-F5344CB8AC3E}">
        <p14:creationId xmlns:p14="http://schemas.microsoft.com/office/powerpoint/2010/main" val="601664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381000" y="38100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O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verall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200" dirty="0">
              <a:latin typeface="Lucida Sans" pitchFamily="34" charset="0"/>
              <a:ea typeface="Lucida Sans Unicode" pitchFamily="34" charset="0"/>
            </a:endParaRP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2073275" y="1392238"/>
            <a:ext cx="497681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classified image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 rot="-5400000">
            <a:off x="-137318" y="2296318"/>
            <a:ext cx="21336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reference data</a:t>
            </a:r>
          </a:p>
        </p:txBody>
      </p:sp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68463"/>
            <a:ext cx="7653337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909" y="3488183"/>
            <a:ext cx="8610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Based </a:t>
            </a:r>
            <a:r>
              <a:rPr lang="en-GB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on how much of each image class was correctly classified</a:t>
            </a:r>
          </a:p>
          <a:p>
            <a:pPr marL="284163" indent="-284163"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total </a:t>
            </a:r>
            <a:r>
              <a:rPr lang="en-GB" altLang="en-US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number of correctly classified pixels divided by the total number of pixels in the </a:t>
            </a:r>
            <a:r>
              <a:rPr lang="en-GB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matrix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en-US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(150+55+105+50)/500 = 360/500 = 72%</a:t>
            </a:r>
            <a:endParaRPr lang="en-US" altLang="en-US" sz="5400" b="1" dirty="0">
              <a:latin typeface="Lucida Sans" pitchFamily="34" charset="0"/>
              <a:ea typeface="Lucida Sans Unicode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7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6081" y="390041"/>
            <a:ext cx="604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Descriptive Statistics</a:t>
            </a:r>
            <a:endParaRPr lang="en-US" sz="44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6081" y="1524000"/>
            <a:ext cx="7779719" cy="326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If the total number of correct pixels in a category is divided by the total number of pixels that were actually classified in that category, the result is a measure of </a:t>
            </a:r>
            <a:r>
              <a:rPr lang="en-US" sz="2000" b="1" i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commission error</a:t>
            </a:r>
            <a:r>
              <a:rPr lang="en-US" sz="2000" b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.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 </a:t>
            </a: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This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measure, called the </a:t>
            </a:r>
            <a:r>
              <a:rPr lang="en-US" sz="2000" b="1" i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user’s accuracy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or reliability, is the probability that a pixel classified on the map actually represents that category on the ground.</a:t>
            </a:r>
          </a:p>
        </p:txBody>
      </p:sp>
    </p:spTree>
    <p:extLst>
      <p:ext uri="{BB962C8B-B14F-4D97-AF65-F5344CB8AC3E}">
        <p14:creationId xmlns:p14="http://schemas.microsoft.com/office/powerpoint/2010/main" val="286848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302418" y="38100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U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ser’s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200" dirty="0">
              <a:latin typeface="Lucida Sans" pitchFamily="34" charset="0"/>
              <a:ea typeface="Lucida Sans Unicode" pitchFamily="34" charset="0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1944687" y="1535113"/>
            <a:ext cx="497681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 dirty="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classified image</a:t>
            </a: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 rot="-5400000">
            <a:off x="-275431" y="2448719"/>
            <a:ext cx="213518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reference data</a:t>
            </a:r>
          </a:p>
        </p:txBody>
      </p:sp>
      <p:pic>
        <p:nvPicPr>
          <p:cNvPr id="92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11338"/>
            <a:ext cx="7653337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0875" y="3733800"/>
            <a:ext cx="8450041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sz="1600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The </a:t>
            </a:r>
            <a:r>
              <a:rPr lang="en-GB" altLang="en-US" sz="1600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probability a pixel on the map represents the correct land cover category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600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measures </a:t>
            </a:r>
            <a:r>
              <a:rPr lang="en-US" altLang="en-US" sz="1600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the “commission error” (image pixels improperly classified are being committed to another reference class)</a:t>
            </a:r>
            <a:endParaRPr lang="en-GB" altLang="en-US" sz="1600" b="1" dirty="0">
              <a:latin typeface="Lucida Sans" pitchFamily="34" charset="0"/>
              <a:ea typeface="Lucida Sans Unicode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altLang="en-US" sz="1600" b="1" dirty="0" smtClean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 150/200 </a:t>
            </a:r>
            <a:r>
              <a:rPr lang="en-GB" altLang="en-US" sz="1600" b="1" dirty="0">
                <a:latin typeface="Lucida Sans" pitchFamily="34" charset="0"/>
                <a:ea typeface="Lucida Sans Unicode" pitchFamily="34" charset="0"/>
                <a:cs typeface="Lucida Sans" pitchFamily="34" charset="0"/>
              </a:rPr>
              <a:t>= 75%</a:t>
            </a:r>
            <a:endParaRPr lang="en-US" altLang="en-US" sz="1600" b="1" dirty="0">
              <a:latin typeface="Lucida Sans" pitchFamily="34" charset="0"/>
              <a:ea typeface="Lucida Sans Unicode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91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99735"/>
              </p:ext>
            </p:extLst>
          </p:nvPr>
        </p:nvGraphicFramePr>
        <p:xfrm>
          <a:off x="4724400" y="2286000"/>
          <a:ext cx="306212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3" imgW="164957" imgH="203024" progId="Equation.3">
                  <p:embed/>
                </p:oleObj>
              </mc:Choice>
              <mc:Fallback>
                <p:oleObj name="Equation" r:id="rId3" imgW="164957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286000"/>
                        <a:ext cx="306212" cy="423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>
                        <a:outerShdw dist="89803" dir="2700000" algn="ctr" rotWithShape="0">
                          <a:srgbClr val="00000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82104"/>
            <a:ext cx="36496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Kappa Analysis</a:t>
            </a:r>
            <a:endParaRPr lang="en-US" sz="44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62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i="1" dirty="0" err="1">
                <a:latin typeface="Lucida Sans" pitchFamily="34" charset="0"/>
                <a:cs typeface="Lucida Sans" pitchFamily="34" charset="0"/>
              </a:rPr>
              <a:t>K</a:t>
            </a:r>
            <a:r>
              <a:rPr lang="en-US" sz="2000" b="1" baseline="-25000" dirty="0" err="1">
                <a:latin typeface="Lucida Sans" pitchFamily="34" charset="0"/>
                <a:cs typeface="Lucida Sans" pitchFamily="34" charset="0"/>
              </a:rPr>
              <a:t>hat</a:t>
            </a:r>
            <a:r>
              <a:rPr lang="en-US" sz="2000" b="1" baseline="-25000" dirty="0">
                <a:latin typeface="Lucida Sans" pitchFamily="34" charset="0"/>
                <a:cs typeface="Lucida Sans" pitchFamily="34" charset="0"/>
              </a:rPr>
              <a:t>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Coefficient of Agreement: </a:t>
            </a: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Kappa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analysis yields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a statistic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,      </a:t>
            </a:r>
            <a:r>
              <a:rPr lang="en-US" sz="2000" b="1" i="1" dirty="0">
                <a:latin typeface="Lucida Sans" pitchFamily="34" charset="0"/>
                <a:cs typeface="Lucida Sans" pitchFamily="34" charset="0"/>
              </a:rPr>
              <a:t>,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which is an estimate of Kappa. </a:t>
            </a:r>
            <a:endParaRPr lang="en-US" sz="2000" b="1" dirty="0" smtClean="0">
              <a:latin typeface="Lucida Sans" pitchFamily="34" charset="0"/>
              <a:cs typeface="Lucida Sans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It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is a measure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of agreement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or accuracy between the remote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sensing–derived classification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map and the reference data as indicated by a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) the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major </a:t>
            </a:r>
            <a:r>
              <a:rPr lang="en-US" sz="2000" b="1" dirty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diagonal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, and b) the chance agreement, which 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is indicated </a:t>
            </a:r>
            <a:r>
              <a:rPr lang="en-US" sz="2000" b="1" dirty="0">
                <a:latin typeface="Lucida Sans" pitchFamily="34" charset="0"/>
                <a:cs typeface="Lucida Sans" pitchFamily="34" charset="0"/>
              </a:rPr>
              <a:t>by the row and column totals (referred to as </a:t>
            </a:r>
            <a:r>
              <a:rPr lang="en-US" sz="2000" b="1" i="1" dirty="0" err="1" smtClean="0">
                <a:solidFill>
                  <a:srgbClr val="00B0F0"/>
                </a:solidFill>
                <a:latin typeface="Lucida Sans" pitchFamily="34" charset="0"/>
                <a:cs typeface="Lucida Sans" pitchFamily="34" charset="0"/>
              </a:rPr>
              <a:t>marginals</a:t>
            </a:r>
            <a:r>
              <a:rPr lang="en-US" sz="2000" b="1" i="1" dirty="0" smtClean="0">
                <a:latin typeface="Lucida Sans" pitchFamily="34" charset="0"/>
                <a:cs typeface="Lucida Sans" pitchFamily="34" charset="0"/>
              </a:rPr>
              <a:t>)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. </a:t>
            </a:r>
            <a:endParaRPr lang="en-US" sz="2000" b="1" dirty="0">
              <a:latin typeface="Lucida Sans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53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331196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Kappa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Expresses the proportionate reduction in error generated by the classification in comparison with a completely random process. </a:t>
            </a:r>
            <a:endParaRPr lang="en-US" altLang="en-US" sz="2200" b="1" dirty="0" smtClean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value of 0.82 implies that 82% of the errors of a random classification are being avoided</a:t>
            </a:r>
          </a:p>
        </p:txBody>
      </p:sp>
    </p:spTree>
    <p:extLst>
      <p:ext uri="{BB962C8B-B14F-4D97-AF65-F5344CB8AC3E}">
        <p14:creationId xmlns:p14="http://schemas.microsoft.com/office/powerpoint/2010/main" val="3650222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327321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Kappa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The Kappa coefficient is not as sensitive to differences in sample sizes between classes and is therefore considered a more reliable measure of accuracy; Kappa should always be reported</a:t>
            </a:r>
          </a:p>
        </p:txBody>
      </p:sp>
    </p:spTree>
    <p:extLst>
      <p:ext uri="{BB962C8B-B14F-4D97-AF65-F5344CB8AC3E}">
        <p14:creationId xmlns:p14="http://schemas.microsoft.com/office/powerpoint/2010/main" val="341245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28612" y="465137"/>
            <a:ext cx="8518525" cy="509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Ground Reference Test pixels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341313" indent="-341313">
              <a:buFont typeface="Arial" pitchFamily="34" charset="0"/>
              <a:buChar char="•"/>
              <a:defRPr/>
            </a:pPr>
            <a:r>
              <a:rPr lang="en-US" sz="2400" b="1" dirty="0" smtClean="0"/>
              <a:t>Locate </a:t>
            </a:r>
            <a:r>
              <a:rPr lang="en-US" sz="2400" b="1" i="1" dirty="0">
                <a:solidFill>
                  <a:srgbClr val="00B0F0"/>
                </a:solidFill>
              </a:rPr>
              <a:t>ground reference test </a:t>
            </a:r>
            <a:r>
              <a:rPr lang="en-US" sz="2400" b="1" i="1" dirty="0" smtClean="0">
                <a:solidFill>
                  <a:srgbClr val="00B0F0"/>
                </a:solidFill>
              </a:rPr>
              <a:t>pixels </a:t>
            </a:r>
            <a:r>
              <a:rPr lang="en-US" sz="2400" b="1" dirty="0" smtClean="0"/>
              <a:t>(</a:t>
            </a:r>
            <a:r>
              <a:rPr lang="en-US" sz="2400" b="1" dirty="0"/>
              <a:t>or polygons if the classification is based on human </a:t>
            </a:r>
            <a:r>
              <a:rPr lang="en-US" sz="2400" b="1" dirty="0" smtClean="0"/>
              <a:t>visual interpretation</a:t>
            </a:r>
            <a:r>
              <a:rPr lang="en-US" sz="2400" b="1" dirty="0"/>
              <a:t>) in the study area. </a:t>
            </a:r>
            <a:endParaRPr lang="en-US" sz="2400" b="1" dirty="0" smtClean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400" b="1" dirty="0" smtClean="0"/>
              <a:t>These </a:t>
            </a:r>
            <a:r>
              <a:rPr lang="en-US" sz="2400" b="1" dirty="0"/>
              <a:t>sites are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b="1" i="1" dirty="0"/>
              <a:t> </a:t>
            </a:r>
            <a:r>
              <a:rPr lang="en-US" sz="2400" b="1" dirty="0"/>
              <a:t>used </a:t>
            </a:r>
            <a:r>
              <a:rPr lang="en-US" sz="2400" b="1" dirty="0" smtClean="0"/>
              <a:t>to train </a:t>
            </a:r>
            <a:r>
              <a:rPr lang="en-US" sz="2400" b="1" dirty="0"/>
              <a:t>the classification algorithm and therefore </a:t>
            </a:r>
            <a:r>
              <a:rPr lang="en-US" sz="2400" b="1" dirty="0" smtClean="0"/>
              <a:t>represent unbiased </a:t>
            </a:r>
            <a:r>
              <a:rPr lang="en-US" sz="2400" b="1" dirty="0"/>
              <a:t>reference information. </a:t>
            </a:r>
            <a:endParaRPr lang="en-US" sz="2400" b="1" dirty="0" smtClean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400" b="1" dirty="0" smtClean="0"/>
              <a:t>It </a:t>
            </a:r>
            <a:r>
              <a:rPr lang="en-US" sz="2400" b="1" dirty="0"/>
              <a:t>is possible to collect </a:t>
            </a:r>
            <a:r>
              <a:rPr lang="en-US" sz="2400" b="1" dirty="0" smtClean="0"/>
              <a:t>some ground </a:t>
            </a:r>
            <a:r>
              <a:rPr lang="en-US" sz="2400" b="1" dirty="0"/>
              <a:t>reference test information prior to the classification</a:t>
            </a:r>
            <a:r>
              <a:rPr lang="en-US" sz="2400" b="1" dirty="0" smtClean="0"/>
              <a:t>, perhaps </a:t>
            </a:r>
            <a:r>
              <a:rPr lang="en-US" sz="2400" b="1" dirty="0"/>
              <a:t>at the same time as the training data. </a:t>
            </a:r>
            <a:endParaRPr lang="en-US" sz="2400" b="1" dirty="0" smtClean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2400" b="1" dirty="0" smtClean="0"/>
              <a:t>Most often </a:t>
            </a:r>
            <a:r>
              <a:rPr lang="en-US" sz="2400" b="1" dirty="0"/>
              <a:t>collected after </a:t>
            </a:r>
            <a:r>
              <a:rPr lang="en-US" sz="2400" b="1" dirty="0" smtClean="0"/>
              <a:t>the classification using </a:t>
            </a:r>
            <a:r>
              <a:rPr lang="en-US" sz="2400" b="1" dirty="0"/>
              <a:t>a random sample </a:t>
            </a:r>
            <a:r>
              <a:rPr lang="en-US" sz="2400" b="1" dirty="0" smtClean="0"/>
              <a:t>to collect </a:t>
            </a:r>
            <a:r>
              <a:rPr lang="en-US" sz="2400" b="1" dirty="0"/>
              <a:t>the appropriate number of unbiased observations </a:t>
            </a:r>
            <a:r>
              <a:rPr lang="en-US" sz="2400" b="1" dirty="0" smtClean="0"/>
              <a:t>per class.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6608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328613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Kappa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 Kappa of 0.8 or above is considered a good classification; 0.4 or below is considered poor</a:t>
            </a:r>
          </a:p>
        </p:txBody>
      </p:sp>
    </p:spTree>
    <p:extLst>
      <p:ext uri="{BB962C8B-B14F-4D97-AF65-F5344CB8AC3E}">
        <p14:creationId xmlns:p14="http://schemas.microsoft.com/office/powerpoint/2010/main" val="248743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342820" y="38100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Kappa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  <a:endParaRPr lang="en-GB" altLang="en-US" sz="29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171249"/>
              </p:ext>
            </p:extLst>
          </p:nvPr>
        </p:nvGraphicFramePr>
        <p:xfrm>
          <a:off x="2663825" y="1295400"/>
          <a:ext cx="297180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4" imgW="1435100" imgH="889000" progId="Equation.3">
                  <p:embed/>
                </p:oleObj>
              </mc:Choice>
              <mc:Fallback>
                <p:oleObj name="Equation" r:id="rId4" imgW="14351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1295400"/>
                        <a:ext cx="2971800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796925" y="3289300"/>
            <a:ext cx="6442075" cy="174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/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Where:</a:t>
            </a:r>
          </a:p>
          <a:p>
            <a:pPr eaLnBrk="0"/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</a:t>
            </a:r>
            <a:r>
              <a:rPr lang="en-US" altLang="en-US" sz="1800" b="1" i="1" baseline="-25000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	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= 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number of rows in error matrix</a:t>
            </a:r>
          </a:p>
          <a:p>
            <a:pPr eaLnBrk="0"/>
            <a:r>
              <a:rPr lang="en-US" altLang="en-US" sz="1800" b="1" i="1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</a:t>
            </a:r>
            <a:r>
              <a:rPr lang="en-US" altLang="en-US" sz="1800" b="1" i="1" baseline="-25000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ij</a:t>
            </a:r>
            <a:r>
              <a:rPr lang="en-US" altLang="en-US" sz="1800" b="1" i="1" baseline="-25000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	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= 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number of observations in row </a:t>
            </a:r>
            <a:r>
              <a:rPr lang="en-US" altLang="en-US" sz="1800" b="1" i="1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, column 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j</a:t>
            </a:r>
            <a:endParaRPr lang="en-US" altLang="en-US" sz="1800" b="1" dirty="0"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eaLnBrk="0"/>
            <a:r>
              <a:rPr lang="en-US" altLang="en-US" sz="1800" b="1" i="1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</a:t>
            </a:r>
            <a:r>
              <a:rPr lang="en-US" altLang="en-US" sz="1800" b="1" i="1" baseline="-25000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	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= 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total number of observations in row </a:t>
            </a:r>
            <a:r>
              <a:rPr lang="en-US" altLang="en-US" sz="1800" b="1" i="1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</a:p>
          <a:p>
            <a:pPr eaLnBrk="0"/>
            <a:r>
              <a:rPr lang="en-US" altLang="en-US" sz="1800" b="1" i="1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</a:t>
            </a:r>
            <a:r>
              <a:rPr lang="en-US" altLang="en-US" sz="1800" b="1" i="1" baseline="-25000" dirty="0" err="1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j</a:t>
            </a:r>
            <a:r>
              <a:rPr lang="en-US" altLang="en-US" sz="1800" b="1" i="1" baseline="-25000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	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= 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total number of observations in column </a:t>
            </a:r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j </a:t>
            </a:r>
            <a:endParaRPr lang="en-US" altLang="en-US" sz="1800" b="1" dirty="0"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 eaLnBrk="0"/>
            <a:r>
              <a:rPr lang="en-US" altLang="en-US" sz="1800" b="1" i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M 	= </a:t>
            </a:r>
            <a:r>
              <a:rPr lang="en-US" altLang="en-US" sz="1800" b="1" dirty="0"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total number of observations in matrix</a:t>
            </a:r>
            <a:endParaRPr lang="en-US" altLang="en-US" sz="1800" b="1" dirty="0">
              <a:latin typeface="Courier New" pitchFamily="49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48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302418" y="450850"/>
            <a:ext cx="8518525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Kappa 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Coefficient</a:t>
            </a:r>
            <a:endParaRPr lang="en-GB" altLang="en-US" sz="2200" b="1" dirty="0">
              <a:solidFill>
                <a:srgbClr val="000000"/>
              </a:solidFill>
              <a:latin typeface="Lucida Sans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200" dirty="0">
              <a:latin typeface="Lucida Sans" pitchFamily="34" charset="0"/>
              <a:ea typeface="Lucida Sans Unicode" pitchFamily="34" charset="0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2073275" y="1447800"/>
            <a:ext cx="4976813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classified image</a:t>
            </a:r>
          </a:p>
        </p:txBody>
      </p:sp>
      <p:sp>
        <p:nvSpPr>
          <p:cNvPr id="16390" name="Text Box 5"/>
          <p:cNvSpPr txBox="1">
            <a:spLocks noChangeArrowheads="1"/>
          </p:cNvSpPr>
          <p:nvPr/>
        </p:nvSpPr>
        <p:spPr bwMode="auto">
          <a:xfrm rot="-5400000">
            <a:off x="-138112" y="2378074"/>
            <a:ext cx="213518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945" tIns="41473" rIns="82945" bIns="41473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300">
                <a:latin typeface="Verdana" pitchFamily="34" charset="0"/>
                <a:ea typeface="Lucida Sans Unicode" pitchFamily="34" charset="0"/>
                <a:cs typeface="Lucida Sans Unicode" pitchFamily="34" charset="0"/>
              </a:rPr>
              <a:t>reference data</a:t>
            </a:r>
          </a:p>
        </p:txBody>
      </p:sp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96968"/>
              </p:ext>
            </p:extLst>
          </p:nvPr>
        </p:nvGraphicFramePr>
        <p:xfrm>
          <a:off x="527050" y="3751262"/>
          <a:ext cx="1935163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4" imgW="1435100" imgH="889000" progId="Equation.3">
                  <p:embed/>
                </p:oleObj>
              </mc:Choice>
              <mc:Fallback>
                <p:oleObj name="Equation" r:id="rId4" imgW="14351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751262"/>
                        <a:ext cx="1935163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33373"/>
              </p:ext>
            </p:extLst>
          </p:nvPr>
        </p:nvGraphicFramePr>
        <p:xfrm>
          <a:off x="2841625" y="4097337"/>
          <a:ext cx="5462588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6" imgW="9296400" imgH="2362200" progId="Equation.3">
                  <p:embed/>
                </p:oleObj>
              </mc:Choice>
              <mc:Fallback>
                <p:oleObj name="Equation" r:id="rId6" imgW="9296400" imgH="236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25" y="4097337"/>
                        <a:ext cx="5462588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695450"/>
            <a:ext cx="7494587" cy="144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757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4" y="190500"/>
            <a:ext cx="6070600" cy="6453188"/>
          </a:xfrm>
          <a:prstGeom prst="rect">
            <a:avLst/>
          </a:prstGeom>
          <a:noFill/>
          <a:ln>
            <a:noFill/>
          </a:ln>
          <a:effectLst>
            <a:outerShdw dist="89803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6714067" y="228600"/>
            <a:ext cx="2277533" cy="3167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>
              <a:defRPr/>
            </a:pPr>
            <a:r>
              <a:rPr lang="en-US" sz="2000" dirty="0"/>
              <a:t>Error matrix of the classification map derived from </a:t>
            </a:r>
            <a:r>
              <a:rPr lang="en-US" sz="2000" dirty="0" err="1"/>
              <a:t>hyperspectral</a:t>
            </a:r>
            <a:r>
              <a:rPr lang="en-US" sz="2000" dirty="0"/>
              <a:t> data of the Mixed Waste Management Facility on the Savannah</a:t>
            </a:r>
          </a:p>
          <a:p>
            <a:pPr>
              <a:defRPr/>
            </a:pPr>
            <a:r>
              <a:rPr lang="en-US" sz="2000" dirty="0" smtClean="0"/>
              <a:t>River Site</a:t>
            </a:r>
            <a:r>
              <a:rPr lang="en-US" sz="20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274368"/>
            <a:ext cx="6858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121/121=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54975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526406"/>
              </p:ext>
            </p:extLst>
          </p:nvPr>
        </p:nvGraphicFramePr>
        <p:xfrm>
          <a:off x="3505200" y="2514600"/>
          <a:ext cx="169333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3" imgW="914400" imgH="419040" progId="Equation.3">
                  <p:embed/>
                </p:oleObj>
              </mc:Choice>
              <mc:Fallback>
                <p:oleObj name="Equation" r:id="rId3" imgW="914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514600"/>
                        <a:ext cx="1693333" cy="873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>
                        <a:outerShdw dist="89803" dir="2700000" algn="ctr" rotWithShape="0">
                          <a:srgbClr val="00000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09600" y="377810"/>
            <a:ext cx="3192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Sample Size</a:t>
            </a:r>
            <a:endParaRPr lang="en-US" sz="4400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143000"/>
            <a:ext cx="7162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Sample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size </a:t>
            </a:r>
            <a:r>
              <a:rPr lang="en-US" b="1" i="1" dirty="0">
                <a:latin typeface="Lucida Sans" pitchFamily="34" charset="0"/>
                <a:cs typeface="Lucida Sans" pitchFamily="34" charset="0"/>
              </a:rPr>
              <a:t>N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to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be used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to assess the accuracy of a land-use classification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map for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the binomial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probability theory:</a:t>
            </a:r>
            <a:endParaRPr lang="en-US" b="1" dirty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b="1" dirty="0" smtClean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b="1" dirty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b="1" dirty="0" smtClean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b="1" dirty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 smtClean="0">
                <a:latin typeface="Lucida Sans" pitchFamily="34" charset="0"/>
                <a:cs typeface="Lucida Sans" pitchFamily="34" charset="0"/>
              </a:rPr>
              <a:t>P -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expected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percent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accuracy,</a:t>
            </a:r>
            <a:endParaRPr lang="en-US" b="1" dirty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latin typeface="Lucida Sans" pitchFamily="34" charset="0"/>
                <a:cs typeface="Lucida Sans" pitchFamily="34" charset="0"/>
              </a:rPr>
              <a:t>q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= 100 – </a:t>
            </a:r>
            <a:r>
              <a:rPr lang="en-US" b="1" i="1" dirty="0">
                <a:latin typeface="Lucida Sans" pitchFamily="34" charset="0"/>
                <a:cs typeface="Lucida Sans" pitchFamily="34" charset="0"/>
              </a:rPr>
              <a:t>p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, </a:t>
            </a:r>
            <a:endParaRPr lang="en-US" b="1" dirty="0" smtClean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 smtClean="0">
                <a:latin typeface="Lucida Sans" pitchFamily="34" charset="0"/>
                <a:cs typeface="Lucida Sans" pitchFamily="34" charset="0"/>
              </a:rPr>
              <a:t>E -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allowable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error, </a:t>
            </a:r>
            <a:endParaRPr lang="en-US" b="1" dirty="0" smtClean="0">
              <a:latin typeface="Lucida Sans" pitchFamily="34" charset="0"/>
              <a:cs typeface="Lucida Sans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 smtClean="0">
                <a:latin typeface="Lucida Sans" pitchFamily="34" charset="0"/>
                <a:cs typeface="Lucida Sans" pitchFamily="34" charset="0"/>
              </a:rPr>
              <a:t>Z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= 2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(from </a:t>
            </a:r>
            <a:r>
              <a:rPr lang="en-US" b="1" dirty="0">
                <a:latin typeface="Lucida Sans" pitchFamily="34" charset="0"/>
                <a:cs typeface="Lucida Sans" pitchFamily="34" charset="0"/>
              </a:rPr>
              <a:t>the standard normal deviate of 1.96 for the 95% two-sided confidence </a:t>
            </a:r>
            <a:r>
              <a:rPr lang="en-US" b="1" dirty="0" smtClean="0">
                <a:latin typeface="Lucida Sans" pitchFamily="34" charset="0"/>
                <a:cs typeface="Lucida Sans" pitchFamily="34" charset="0"/>
              </a:rPr>
              <a:t>level).</a:t>
            </a:r>
            <a:endParaRPr lang="en-US" b="1" dirty="0">
              <a:latin typeface="Lucida Sans" pitchFamily="34" charset="0"/>
              <a:cs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14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25553"/>
              </p:ext>
            </p:extLst>
          </p:nvPr>
        </p:nvGraphicFramePr>
        <p:xfrm>
          <a:off x="1898650" y="3352800"/>
          <a:ext cx="51943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Equation" r:id="rId3" imgW="2806560" imgH="419040" progId="Equation.3">
                  <p:embed/>
                </p:oleObj>
              </mc:Choice>
              <mc:Fallback>
                <p:oleObj name="Equation" r:id="rId3" imgW="2806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352800"/>
                        <a:ext cx="5194300" cy="873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>
                        <a:outerShdw dist="89803" dir="2700000" algn="ctr" rotWithShape="0">
                          <a:srgbClr val="00000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09600" y="377810"/>
            <a:ext cx="3192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Sample Size</a:t>
            </a:r>
            <a:endParaRPr lang="en-US" sz="4400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524000"/>
            <a:ext cx="73152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For a sample for which the expected accuracy is 85% at an allowable error of 5% (i.e., it is 95% accurate), the number of points necessary for reliable results is:</a:t>
            </a:r>
          </a:p>
        </p:txBody>
      </p:sp>
    </p:spTree>
    <p:extLst>
      <p:ext uri="{BB962C8B-B14F-4D97-AF65-F5344CB8AC3E}">
        <p14:creationId xmlns:p14="http://schemas.microsoft.com/office/powerpoint/2010/main" val="1044820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196932"/>
              </p:ext>
            </p:extLst>
          </p:nvPr>
        </p:nvGraphicFramePr>
        <p:xfrm>
          <a:off x="2895600" y="3505200"/>
          <a:ext cx="3103034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3" imgW="1676400" imgH="419100" progId="Equation.3">
                  <p:embed/>
                </p:oleObj>
              </mc:Choice>
              <mc:Fallback>
                <p:oleObj name="Equation" r:id="rId3" imgW="167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05200"/>
                        <a:ext cx="3103034" cy="873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>
                        <a:outerShdw dist="89803" dir="2700000" algn="ctr" rotWithShape="0">
                          <a:srgbClr val="00000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09600" y="377810"/>
            <a:ext cx="3192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200" b="1" dirty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Sample Size</a:t>
            </a:r>
            <a:endParaRPr lang="en-US" sz="44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524000"/>
            <a:ext cx="7467600" cy="141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With expected map accuracies of 85% and an acceptable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error of 10%, the sample size for a map would be 51:</a:t>
            </a:r>
          </a:p>
        </p:txBody>
      </p:sp>
    </p:spTree>
    <p:extLst>
      <p:ext uri="{BB962C8B-B14F-4D97-AF65-F5344CB8AC3E}">
        <p14:creationId xmlns:p14="http://schemas.microsoft.com/office/powerpoint/2010/main" val="3018444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28612" y="465137"/>
            <a:ext cx="8518525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GB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ccuracy </a:t>
            </a:r>
            <a:r>
              <a:rPr lang="en-GB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assessment “best practices”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30-50 reference points per class is ideal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Reference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points should be derived from imagery or data acquired at or near the same time as the classified image</a:t>
            </a:r>
          </a:p>
          <a:p>
            <a:pPr>
              <a:lnSpc>
                <a:spcPct val="150000"/>
              </a:lnSpc>
              <a:buSzPct val="75000"/>
              <a:buFont typeface="Wingdings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 </a:t>
            </a:r>
            <a:r>
              <a:rPr lang="en-US" altLang="en-US" sz="2200" b="1" dirty="0" smtClean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If </a:t>
            </a:r>
            <a:r>
              <a:rPr lang="en-US" altLang="en-US" sz="2200" b="1" dirty="0">
                <a:solidFill>
                  <a:srgbClr val="000000"/>
                </a:solidFill>
                <a:latin typeface="Lucida Sans" pitchFamily="34" charset="0"/>
                <a:ea typeface="Lucida Sans Unicode" pitchFamily="34" charset="0"/>
                <a:cs typeface="Lucida Sans Unicode" pitchFamily="34" charset="0"/>
              </a:rPr>
              <a:t>no other option is available, use the original image to visually evaluate the reference points (effective for generalized classification schemes)</a:t>
            </a:r>
          </a:p>
        </p:txBody>
      </p:sp>
    </p:spTree>
    <p:extLst>
      <p:ext uri="{BB962C8B-B14F-4D97-AF65-F5344CB8AC3E}">
        <p14:creationId xmlns:p14="http://schemas.microsoft.com/office/powerpoint/2010/main" val="2344820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" y="377810"/>
            <a:ext cx="3192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dirty="0" smtClean="0">
                <a:solidFill>
                  <a:srgbClr val="000000"/>
                </a:solidFill>
                <a:latin typeface="Lucida Sans" pitchFamily="34" charset="0"/>
                <a:cs typeface="Lucida Sans" pitchFamily="34" charset="0"/>
              </a:rPr>
              <a:t>Sample Design</a:t>
            </a:r>
            <a:endParaRPr lang="en-US" sz="2800" b="1" dirty="0">
              <a:solidFill>
                <a:srgbClr val="000000"/>
              </a:solidFill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295400"/>
            <a:ext cx="7467600" cy="464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There are basically five common sampling designs used to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collect ground reference test data for assessing the accuracy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of a remote sensing–derived thematic map</a:t>
            </a:r>
            <a:r>
              <a:rPr lang="en-US" sz="2000" b="1" dirty="0" smtClean="0">
                <a:latin typeface="Lucida Sans" pitchFamily="34" charset="0"/>
                <a:cs typeface="Lucida Sans" pitchFamily="34" charset="0"/>
              </a:rPr>
              <a:t>:</a:t>
            </a:r>
            <a:endParaRPr lang="en-US" sz="2000" b="1" dirty="0">
              <a:latin typeface="Lucida Sans" pitchFamily="34" charset="0"/>
              <a:cs typeface="Lucida Sans" pitchFamily="34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1. random sampling,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2. systematic sampling,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3. stratified random sampling,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4. stratified systematic unaligned sampling, and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000" b="1" dirty="0">
                <a:latin typeface="Lucida Sans" pitchFamily="34" charset="0"/>
                <a:cs typeface="Lucida Sans" pitchFamily="34" charset="0"/>
              </a:rPr>
              <a:t>5. cluster sampling.</a:t>
            </a:r>
          </a:p>
        </p:txBody>
      </p:sp>
    </p:spTree>
    <p:extLst>
      <p:ext uri="{BB962C8B-B14F-4D97-AF65-F5344CB8AC3E}">
        <p14:creationId xmlns:p14="http://schemas.microsoft.com/office/powerpoint/2010/main" val="4271528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 Office 98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icrosoft Office 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15976</TotalTime>
  <Words>1985</Words>
  <Application>Microsoft Office PowerPoint</Application>
  <PresentationFormat>On-screen Show (4:3)</PresentationFormat>
  <Paragraphs>227</Paragraphs>
  <Slides>43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Courier New</vt:lpstr>
      <vt:lpstr>Lucida Sans</vt:lpstr>
      <vt:lpstr>Lucida Sans Unicode</vt:lpstr>
      <vt:lpstr>Times New Roman</vt:lpstr>
      <vt:lpstr>Verdana</vt:lpstr>
      <vt:lpstr>Wingdings</vt:lpstr>
      <vt:lpstr>Microsoft Office 98</vt:lpstr>
      <vt:lpstr>Equation</vt:lpstr>
      <vt:lpstr>Photo Editor Photo</vt:lpstr>
      <vt:lpstr>Accuracy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Station</vt:lpstr>
      <vt:lpstr>GPS “Handhelds”</vt:lpstr>
      <vt:lpstr>Field Spectrometer</vt:lpstr>
      <vt:lpstr>High Resolution Imagery</vt:lpstr>
      <vt:lpstr>High Resolution Imagery - GeoEye</vt:lpstr>
      <vt:lpstr>High Resolution Imagery - GeoEye</vt:lpstr>
      <vt:lpstr>High Resolution Imagery - IKONOS</vt:lpstr>
      <vt:lpstr>High Resolution Imagery – IKONOS</vt:lpstr>
      <vt:lpstr>High Resolution Imagery – QuickBird</vt:lpstr>
      <vt:lpstr>High Resolution Imagery – QuickBird</vt:lpstr>
      <vt:lpstr>High Resolution Imagery – QuickBird</vt:lpstr>
      <vt:lpstr>High Resolution Imagery – WorldView1</vt:lpstr>
      <vt:lpstr>High Resolution Imagery – WorldView2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USGS/EROS Data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DocuShare</dc:title>
  <dc:creator>Doug Heckenlaible</dc:creator>
  <cp:lastModifiedBy>Mahesh Thapa</cp:lastModifiedBy>
  <cp:revision>405</cp:revision>
  <cp:lastPrinted>2012-07-12T20:33:09Z</cp:lastPrinted>
  <dcterms:created xsi:type="dcterms:W3CDTF">2005-05-17T19:07:47Z</dcterms:created>
  <dcterms:modified xsi:type="dcterms:W3CDTF">2019-08-07T14:45:24Z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qminfo">
    <vt:i4>1</vt:i4>
  </property>
  <property fmtid="{D5CDD505-2E9C-101B-9397-08002B2CF9AE}" pid="3" name="lqmsess">
    <vt:lpwstr>b3e411d3-8918-4db3-b1b8-1ec5b907ca34</vt:lpwstr>
  </property>
</Properties>
</file>